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5"/>
  </p:normalViewPr>
  <p:slideViewPr>
    <p:cSldViewPr snapToGrid="0" snapToObjects="1">
      <p:cViewPr varScale="1">
        <p:scale>
          <a:sx n="105" d="100"/>
          <a:sy n="105" d="100"/>
        </p:scale>
        <p:origin x="6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D96B-75CA-1841-90D5-B18FC898F678}" type="datetimeFigureOut">
              <a:rPr lang="en-US" smtClean="0"/>
              <a:t>2/15/21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18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D96B-75CA-1841-90D5-B18FC898F678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37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D96B-75CA-1841-90D5-B18FC898F678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8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D96B-75CA-1841-90D5-B18FC898F678}" type="datetimeFigureOut">
              <a:rPr lang="en-US" smtClean="0"/>
              <a:t>2/15/21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75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D96B-75CA-1841-90D5-B18FC898F678}" type="datetimeFigureOut">
              <a:rPr lang="en-US" smtClean="0"/>
              <a:t>2/15/21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12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D96B-75CA-1841-90D5-B18FC898F678}" type="datetimeFigureOut">
              <a:rPr lang="en-US" smtClean="0"/>
              <a:t>2/15/21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56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D96B-75CA-1841-90D5-B18FC898F678}" type="datetimeFigureOut">
              <a:rPr lang="en-US" smtClean="0"/>
              <a:t>2/15/21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94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D96B-75CA-1841-90D5-B18FC898F678}" type="datetimeFigureOut">
              <a:rPr lang="en-US" smtClean="0"/>
              <a:t>2/15/21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60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D96B-75CA-1841-90D5-B18FC898F678}" type="datetimeFigureOut">
              <a:rPr lang="en-US" smtClean="0"/>
              <a:t>2/15/21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08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D96B-75CA-1841-90D5-B18FC898F678}" type="datetimeFigureOut">
              <a:rPr lang="en-US" smtClean="0"/>
              <a:t>2/15/21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04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59BD96B-75CA-1841-90D5-B18FC898F678}" type="datetimeFigureOut">
              <a:rPr lang="en-US" smtClean="0"/>
              <a:t>2/15/21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36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59BD96B-75CA-1841-90D5-B18FC898F678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D-flag-background-ppt.png">
            <a:extLst>
              <a:ext uri="{FF2B5EF4-FFF2-40B4-BE49-F238E27FC236}">
                <a16:creationId xmlns:a16="http://schemas.microsoft.com/office/drawing/2014/main" id="{612FB8E1-F4D0-A04A-99A7-CECE0F5B3B4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71500"/>
          </a:xfrm>
          <a:prstGeom prst="rect">
            <a:avLst/>
          </a:prstGeom>
        </p:spPr>
      </p:pic>
      <p:pic>
        <p:nvPicPr>
          <p:cNvPr id="8" name="Picture 7" descr="UMBC-primary-logo-CMYK-on-black.png">
            <a:extLst>
              <a:ext uri="{FF2B5EF4-FFF2-40B4-BE49-F238E27FC236}">
                <a16:creationId xmlns:a16="http://schemas.microsoft.com/office/drawing/2014/main" id="{AEF2CFA3-F9C0-6D49-96CD-56A09759467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87" y="86177"/>
            <a:ext cx="1749252" cy="402989"/>
          </a:xfrm>
          <a:prstGeom prst="rect">
            <a:avLst/>
          </a:prstGeom>
        </p:spPr>
      </p:pic>
      <p:pic>
        <p:nvPicPr>
          <p:cNvPr id="9" name="Picture 8" descr="corner-element.png">
            <a:extLst>
              <a:ext uri="{FF2B5EF4-FFF2-40B4-BE49-F238E27FC236}">
                <a16:creationId xmlns:a16="http://schemas.microsoft.com/office/drawing/2014/main" id="{6AC75AB9-C014-A941-8470-CBE57162E60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18" y="5615558"/>
            <a:ext cx="1224081" cy="1242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1602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omberg.com/news/articles/2020-12-10/how-a-k-shaped-recovery-is-widening-u-s-inequality-quicktake#:~:text=The%20divergence%20during%20the%20health,privilege%20on%20the%20other.%E2%80%9D%20More" TargetMode="External"/><Relationship Id="rId2" Type="http://schemas.openxmlformats.org/officeDocument/2006/relationships/hyperlink" Target="https://www.nber.org/system/files/working_papers/w27105/w27105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872" y="2386744"/>
            <a:ext cx="8363712" cy="1645920"/>
          </a:xfrm>
        </p:spPr>
        <p:txBody>
          <a:bodyPr>
            <a:normAutofit/>
          </a:bodyPr>
          <a:lstStyle/>
          <a:p>
            <a:r>
              <a:rPr lang="en-US" sz="2800" dirty="0"/>
              <a:t>Moving Past A Global Pandemic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/>
              <a:t>Aneesh Kapoor</a:t>
            </a:r>
          </a:p>
          <a:p>
            <a:r>
              <a:rPr lang="en-US" sz="2600" dirty="0"/>
              <a:t>Data 606 Capstone Project</a:t>
            </a:r>
          </a:p>
          <a:p>
            <a:r>
              <a:rPr lang="en-US" sz="2600" dirty="0"/>
              <a:t>Spring 2021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918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EBEC3-22CC-AF41-BE3E-B5BBAC363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B6AA1-02F3-B14C-B8D0-3F561B3CD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528" y="2638045"/>
            <a:ext cx="8095487" cy="3101983"/>
          </a:xfrm>
        </p:spPr>
        <p:txBody>
          <a:bodyPr/>
          <a:lstStyle/>
          <a:p>
            <a:r>
              <a:rPr lang="en-US" dirty="0"/>
              <a:t>The pandemic has caused severe economic damage in the state of Maryland. We are in a recession ( negative growth in two consecutive quarters ) including a 27.4% drop in real GDP reported in 2020Q2. </a:t>
            </a:r>
          </a:p>
          <a:p>
            <a:r>
              <a:rPr lang="en-US" dirty="0"/>
              <a:t>With the development of the vaccinations, recovery efforts have begun however, is  there uncertainty over the future of the economy. </a:t>
            </a:r>
          </a:p>
          <a:p>
            <a:r>
              <a:rPr lang="en-US" dirty="0"/>
              <a:t>Highlighted by the pandemic, inequality amongst different demographics has led to concerns of a “K Shaped Recovery”.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149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FFB39-C3A7-8741-99AB-42EB7A66F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093" y="976884"/>
            <a:ext cx="6501635" cy="598297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 Conditions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C6ABFC-7D65-5849-9F2C-42F94B6B3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01189"/>
            <a:ext cx="4478910" cy="36212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FE6335-1776-B945-B01C-70727BB4E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174" y="2401188"/>
            <a:ext cx="4703826" cy="362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61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B9CE-F36D-3C47-93EF-D95B51CD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Shaped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319D6-64C5-174A-9D98-59DC5AB95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2638045"/>
            <a:ext cx="8217407" cy="3101983"/>
          </a:xfrm>
        </p:spPr>
        <p:txBody>
          <a:bodyPr/>
          <a:lstStyle/>
          <a:p>
            <a:r>
              <a:rPr lang="en-US" dirty="0"/>
              <a:t>K Shape Recovery Indicates that certain sectors of the economy such as technology have gone up while others such as retail continue to decline. </a:t>
            </a:r>
          </a:p>
          <a:p>
            <a:r>
              <a:rPr lang="en-US" dirty="0"/>
              <a:t>National Bureau of Economic Research Report  indicated “exacerbated racial, wealth, social and gender disparities” during the pandemic. </a:t>
            </a:r>
          </a:p>
          <a:p>
            <a:r>
              <a:rPr lang="en-US" dirty="0"/>
              <a:t>The rich get richer and the poor get poorer(Bloomberg, 2020)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153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506DF-EF84-D847-911F-22AD1166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77F25-12A4-EC41-972F-24D4466C4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817" y="2613661"/>
            <a:ext cx="7543800" cy="3101983"/>
          </a:xfrm>
        </p:spPr>
        <p:txBody>
          <a:bodyPr/>
          <a:lstStyle/>
          <a:p>
            <a:r>
              <a:rPr lang="en-US" dirty="0"/>
              <a:t>Public data gathered from federal and state government agencies are used in this project. Including the CDC, BEA, BLS, Federal Reserve and Maryland Government. </a:t>
            </a:r>
          </a:p>
        </p:txBody>
      </p:sp>
    </p:spTree>
    <p:extLst>
      <p:ext uri="{BB962C8B-B14F-4D97-AF65-F5344CB8AC3E}">
        <p14:creationId xmlns:p14="http://schemas.microsoft.com/office/powerpoint/2010/main" val="1718118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A957B-2538-5548-B1CB-6A16A1DCF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B4595-7D17-A648-80A8-E3CCC8C72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Economic conditions throughout the course of the pandemic via a Time Series Analysis. Specifically investigate the K Shaped Recovery indicated by prior research. </a:t>
            </a:r>
          </a:p>
          <a:p>
            <a:r>
              <a:rPr lang="en-US" dirty="0"/>
              <a:t> Create a forecast model to predict economic conditions in 2 years. Looking at metrics such as GDP and Unemployment. Identify what is influencing K shaped recovery and what can be done to reduce the growing inequality.  </a:t>
            </a:r>
          </a:p>
          <a:p>
            <a:r>
              <a:rPr lang="en-US" dirty="0"/>
              <a:t>Compare the results of at least three </a:t>
            </a:r>
            <a:r>
              <a:rPr lang="en-US" dirty="0" err="1"/>
              <a:t>machince</a:t>
            </a:r>
            <a:r>
              <a:rPr lang="en-US"/>
              <a:t> learning based models.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081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F632-EE1A-614C-A3F1-5FE613E9E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77E0A-1140-3E48-8778-0213B739D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https://www.nber.org/system/files/working_papers/w27105/w27105.pdf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www.federalreserve.gov</a:t>
            </a:r>
            <a:r>
              <a:rPr lang="en-US" dirty="0"/>
              <a:t>/releases/z1/</a:t>
            </a:r>
            <a:r>
              <a:rPr lang="en-US" dirty="0" err="1"/>
              <a:t>dataviz</a:t>
            </a:r>
            <a:r>
              <a:rPr lang="en-US" dirty="0"/>
              <a:t>/</a:t>
            </a:r>
            <a:r>
              <a:rPr lang="en-US" dirty="0" err="1"/>
              <a:t>dfa</a:t>
            </a:r>
            <a:r>
              <a:rPr lang="en-US" dirty="0"/>
              <a:t>/distribute/chart/#range:2010.1,2020.3;quarter:124;series:Net%20worth;demographic:race;population:all;units:levels</a:t>
            </a:r>
          </a:p>
          <a:p>
            <a:r>
              <a:rPr lang="en-US" dirty="0">
                <a:hlinkClick r:id="rId3"/>
              </a:rPr>
              <a:t>https://www.bloomberg.com/news/articles/2020-12-10/how-a-k-shaped-recovery-is-widening-u-s-inequality-quicktake#:~:text=The%20divergence%20during%20the%20health,privilege%20on%20the%20other.%E2%80%9D%20More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204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54CE-638D-8A48-A8C4-4660EFD86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355E9-890E-D84A-9F86-695C578BC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7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{583DFEDE-C425-894B-B630-C7E8CE4BBAF3}tf10001120</Template>
  <TotalTime>211</TotalTime>
  <Words>378</Words>
  <Application>Microsoft Macintosh PowerPoint</Application>
  <PresentationFormat>On-screen Show (4:3)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Gill Sans MT</vt:lpstr>
      <vt:lpstr>Parcel</vt:lpstr>
      <vt:lpstr>Moving Past A Global Pandemic</vt:lpstr>
      <vt:lpstr>The Problem </vt:lpstr>
      <vt:lpstr>Current Conditions</vt:lpstr>
      <vt:lpstr>K Shaped Recovery</vt:lpstr>
      <vt:lpstr>DataSets</vt:lpstr>
      <vt:lpstr>Project Goals </vt:lpstr>
      <vt:lpstr>References </vt:lpstr>
      <vt:lpstr>PowerPoint Presentation</vt:lpstr>
    </vt:vector>
  </TitlesOfParts>
  <Company>UMBC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Lord</dc:creator>
  <cp:lastModifiedBy>Aneesh Kapoor</cp:lastModifiedBy>
  <cp:revision>12</cp:revision>
  <dcterms:created xsi:type="dcterms:W3CDTF">2019-12-12T13:31:42Z</dcterms:created>
  <dcterms:modified xsi:type="dcterms:W3CDTF">2021-02-15T22:28:33Z</dcterms:modified>
</cp:coreProperties>
</file>